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7" r:id="rId8"/>
    <p:sldId id="263" r:id="rId9"/>
    <p:sldId id="264" r:id="rId10"/>
    <p:sldId id="265" r:id="rId11"/>
  </p:sldIdLst>
  <p:sldSz cx="9144000" cy="6858000" type="screen4x3"/>
  <p:notesSz cx="7104063" cy="10234613"/>
  <p:defaultTextStyle>
    <a:defPPr>
      <a:defRPr lang="it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1"/>
    <a:srgbClr val="069016"/>
    <a:srgbClr val="03650F"/>
    <a:srgbClr val="006600"/>
    <a:srgbClr val="003300"/>
    <a:srgbClr val="2024DA"/>
    <a:srgbClr val="FD917F"/>
    <a:srgbClr val="FBFB57"/>
    <a:srgbClr val="06C21C"/>
    <a:srgbClr val="372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1731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it-CH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3993" y="0"/>
            <a:ext cx="3078427" cy="511731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0357DB20-248E-451A-928E-1080FC9BB5B9}" type="datetimeFigureOut">
              <a:rPr lang="it-CH" smtClean="0"/>
              <a:pPr/>
              <a:t>11.01.2023</a:t>
            </a:fld>
            <a:endParaRPr lang="it-CH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8427" cy="511731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it-CH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3993" y="9721106"/>
            <a:ext cx="3078427" cy="511731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9DB033E4-3636-493F-B37F-DC3F80EB48F6}" type="slidenum">
              <a:rPr lang="it-CH" smtClean="0"/>
              <a:pPr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4048651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1731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it-CH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1731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449CCE04-8CF0-42C3-8F5C-2D5BBD71D317}" type="datetimeFigureOut">
              <a:rPr lang="it-CH" smtClean="0"/>
              <a:pPr/>
              <a:t>11.01.2023</a:t>
            </a:fld>
            <a:endParaRPr lang="it-CH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endParaRPr lang="it-CH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10407" y="4861442"/>
            <a:ext cx="5683250" cy="4605576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8427" cy="511731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it-CH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3993" y="9721106"/>
            <a:ext cx="3078427" cy="511731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5D0EB8E3-1A55-40D5-AA7B-583E03C17A5F}" type="slidenum">
              <a:rPr lang="it-CH" smtClean="0"/>
              <a:pPr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253074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EB8E3-1A55-40D5-AA7B-583E03C17A5F}" type="slidenum">
              <a:rPr lang="it-CH" smtClean="0"/>
              <a:pPr/>
              <a:t>8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636372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EB8E3-1A55-40D5-AA7B-583E03C17A5F}" type="slidenum">
              <a:rPr lang="it-CH" smtClean="0"/>
              <a:pPr/>
              <a:t>9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636372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EB8E3-1A55-40D5-AA7B-583E03C17A5F}" type="slidenum">
              <a:rPr lang="it-CH" smtClean="0"/>
              <a:pPr/>
              <a:t>10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636372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it-CH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CC78-D3C5-41A2-A800-44333D719909}" type="datetimeFigureOut">
              <a:rPr lang="it-CH" smtClean="0"/>
              <a:pPr/>
              <a:t>11.01.2023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5C9A-3B5D-484D-940F-7CBFB60B630D}" type="slidenum">
              <a:rPr lang="it-CH" smtClean="0"/>
              <a:pPr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01363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CC78-D3C5-41A2-A800-44333D719909}" type="datetimeFigureOut">
              <a:rPr lang="it-CH" smtClean="0"/>
              <a:pPr/>
              <a:t>11.01.2023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5C9A-3B5D-484D-940F-7CBFB60B630D}" type="slidenum">
              <a:rPr lang="it-CH" smtClean="0"/>
              <a:pPr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29440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CC78-D3C5-41A2-A800-44333D719909}" type="datetimeFigureOut">
              <a:rPr lang="it-CH" smtClean="0"/>
              <a:pPr/>
              <a:t>11.01.2023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5C9A-3B5D-484D-940F-7CBFB60B630D}" type="slidenum">
              <a:rPr lang="it-CH" smtClean="0"/>
              <a:pPr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44976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CC78-D3C5-41A2-A800-44333D719909}" type="datetimeFigureOut">
              <a:rPr lang="it-CH" smtClean="0"/>
              <a:pPr/>
              <a:t>11.01.2023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5C9A-3B5D-484D-940F-7CBFB60B630D}" type="slidenum">
              <a:rPr lang="it-CH" smtClean="0"/>
              <a:pPr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96115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CC78-D3C5-41A2-A800-44333D719909}" type="datetimeFigureOut">
              <a:rPr lang="it-CH" smtClean="0"/>
              <a:pPr/>
              <a:t>11.01.2023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5C9A-3B5D-484D-940F-7CBFB60B630D}" type="slidenum">
              <a:rPr lang="it-CH" smtClean="0"/>
              <a:pPr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76540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CC78-D3C5-41A2-A800-44333D719909}" type="datetimeFigureOut">
              <a:rPr lang="it-CH" smtClean="0"/>
              <a:pPr/>
              <a:t>11.01.2023</a:t>
            </a:fld>
            <a:endParaRPr lang="it-CH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5C9A-3B5D-484D-940F-7CBFB60B630D}" type="slidenum">
              <a:rPr lang="it-CH" smtClean="0"/>
              <a:pPr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97398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CC78-D3C5-41A2-A800-44333D719909}" type="datetimeFigureOut">
              <a:rPr lang="it-CH" smtClean="0"/>
              <a:pPr/>
              <a:t>11.01.2023</a:t>
            </a:fld>
            <a:endParaRPr lang="it-CH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5C9A-3B5D-484D-940F-7CBFB60B630D}" type="slidenum">
              <a:rPr lang="it-CH" smtClean="0"/>
              <a:pPr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618524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CC78-D3C5-41A2-A800-44333D719909}" type="datetimeFigureOut">
              <a:rPr lang="it-CH" smtClean="0"/>
              <a:pPr/>
              <a:t>11.01.2023</a:t>
            </a:fld>
            <a:endParaRPr lang="it-CH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5C9A-3B5D-484D-940F-7CBFB60B630D}" type="slidenum">
              <a:rPr lang="it-CH" smtClean="0"/>
              <a:pPr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810515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CC78-D3C5-41A2-A800-44333D719909}" type="datetimeFigureOut">
              <a:rPr lang="it-CH" smtClean="0"/>
              <a:pPr/>
              <a:t>11.01.2023</a:t>
            </a:fld>
            <a:endParaRPr lang="it-CH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5C9A-3B5D-484D-940F-7CBFB60B630D}" type="slidenum">
              <a:rPr lang="it-CH" smtClean="0"/>
              <a:pPr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09873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CC78-D3C5-41A2-A800-44333D719909}" type="datetimeFigureOut">
              <a:rPr lang="it-CH" smtClean="0"/>
              <a:pPr/>
              <a:t>11.01.2023</a:t>
            </a:fld>
            <a:endParaRPr lang="it-CH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5C9A-3B5D-484D-940F-7CBFB60B630D}" type="slidenum">
              <a:rPr lang="it-CH" smtClean="0"/>
              <a:pPr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738017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CH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CC78-D3C5-41A2-A800-44333D719909}" type="datetimeFigureOut">
              <a:rPr lang="it-CH" smtClean="0"/>
              <a:pPr/>
              <a:t>11.01.2023</a:t>
            </a:fld>
            <a:endParaRPr lang="it-CH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5C9A-3B5D-484D-940F-7CBFB60B630D}" type="slidenum">
              <a:rPr lang="it-CH" smtClean="0"/>
              <a:pPr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024451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7CC78-D3C5-41A2-A800-44333D719909}" type="datetimeFigureOut">
              <a:rPr lang="it-CH" smtClean="0"/>
              <a:pPr/>
              <a:t>11.01.2023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65C9A-3B5D-484D-940F-7CBFB60B630D}" type="slidenum">
              <a:rPr lang="it-CH" smtClean="0"/>
              <a:pPr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96297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magin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19" name="Rettangolo 18"/>
          <p:cNvSpPr/>
          <p:nvPr/>
        </p:nvSpPr>
        <p:spPr>
          <a:xfrm>
            <a:off x="3045553" y="332656"/>
            <a:ext cx="5486887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ORGANIZZAZIONE</a:t>
            </a:r>
          </a:p>
          <a:p>
            <a:pPr algn="ctr"/>
            <a:r>
              <a:rPr lang="it-IT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 STRUTTURE</a:t>
            </a:r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it-IT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it-IT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2018</a:t>
            </a:r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190" y="2348880"/>
            <a:ext cx="3329138" cy="1944216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860032" y="5796553"/>
            <a:ext cx="424847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1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Approvato dal Comitato </a:t>
            </a:r>
            <a:r>
              <a:rPr lang="it-IT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allargato FCTI</a:t>
            </a:r>
            <a:endParaRPr lang="it-IT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it-IT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r>
              <a:rPr lang="it-IT" sz="1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ella seduta del </a:t>
            </a:r>
            <a:r>
              <a:rPr lang="it-IT" sz="1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10.10.2018</a:t>
            </a:r>
            <a:endParaRPr lang="it-IT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953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280241"/>
              </p:ext>
            </p:extLst>
          </p:nvPr>
        </p:nvGraphicFramePr>
        <p:xfrm>
          <a:off x="539552" y="-27384"/>
          <a:ext cx="6096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CH" dirty="0"/>
                        <a:t>AREA FORMAZIONE</a:t>
                      </a:r>
                      <a:r>
                        <a:rPr lang="it-CH" baseline="0" dirty="0"/>
                        <a:t> ED </a:t>
                      </a:r>
                      <a:r>
                        <a:rPr lang="it-CH" dirty="0"/>
                        <a:t>ESAMI</a:t>
                      </a:r>
                    </a:p>
                  </a:txBody>
                  <a:tcPr>
                    <a:solidFill>
                      <a:srgbClr val="2024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CH" b="1" dirty="0">
                          <a:solidFill>
                            <a:srgbClr val="03650F"/>
                          </a:solidFill>
                        </a:rPr>
                        <a:t>Responsabile: Davide</a:t>
                      </a:r>
                      <a:r>
                        <a:rPr lang="it-CH" b="1" baseline="0" dirty="0">
                          <a:solidFill>
                            <a:srgbClr val="03650F"/>
                          </a:solidFill>
                        </a:rPr>
                        <a:t> Corti </a:t>
                      </a:r>
                      <a:r>
                        <a:rPr lang="it-CH" b="0" baseline="0" dirty="0">
                          <a:solidFill>
                            <a:srgbClr val="03650F"/>
                          </a:solidFill>
                        </a:rPr>
                        <a:t>(P</a:t>
                      </a:r>
                      <a:r>
                        <a:rPr lang="it-CH" baseline="0" dirty="0">
                          <a:solidFill>
                            <a:srgbClr val="03650F"/>
                          </a:solidFill>
                        </a:rPr>
                        <a:t>residente Commissione esami </a:t>
                      </a:r>
                      <a:r>
                        <a:rPr lang="it-CH" baseline="0" dirty="0" err="1">
                          <a:solidFill>
                            <a:srgbClr val="03650F"/>
                          </a:solidFill>
                        </a:rPr>
                        <a:t>a.i</a:t>
                      </a:r>
                      <a:r>
                        <a:rPr lang="it-CH" baseline="0" dirty="0">
                          <a:solidFill>
                            <a:srgbClr val="03650F"/>
                          </a:solidFill>
                        </a:rPr>
                        <a:t>)</a:t>
                      </a:r>
                      <a:endParaRPr lang="it-CH" b="1" dirty="0">
                        <a:solidFill>
                          <a:srgbClr val="03650F"/>
                        </a:solidFill>
                      </a:endParaRPr>
                    </a:p>
                    <a:p>
                      <a:r>
                        <a:rPr lang="it-CH" b="1" baseline="0" dirty="0"/>
                        <a:t>Membri Area</a:t>
                      </a: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it-CH" baseline="0" dirty="0"/>
                        <a:t>Marco Viglezio</a:t>
                      </a: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it-CH" baseline="0" dirty="0">
                          <a:solidFill>
                            <a:schemeClr val="tx1"/>
                          </a:solidFill>
                        </a:rPr>
                        <a:t>Quadrelli Eros</a:t>
                      </a: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it-CH" baseline="0" dirty="0">
                          <a:solidFill>
                            <a:schemeClr val="tx1"/>
                          </a:solidFill>
                        </a:rPr>
                        <a:t>Patrick </a:t>
                      </a:r>
                      <a:r>
                        <a:rPr lang="it-CH" baseline="0" dirty="0" err="1">
                          <a:solidFill>
                            <a:schemeClr val="tx1"/>
                          </a:solidFill>
                        </a:rPr>
                        <a:t>Luraschi</a:t>
                      </a:r>
                      <a:endParaRPr lang="it-CH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it-CH" baseline="0" dirty="0">
                          <a:solidFill>
                            <a:schemeClr val="tx1"/>
                          </a:solidFill>
                        </a:rPr>
                        <a:t>Stelio </a:t>
                      </a:r>
                      <a:r>
                        <a:rPr lang="it-CH" baseline="0" dirty="0" err="1">
                          <a:solidFill>
                            <a:schemeClr val="tx1"/>
                          </a:solidFill>
                        </a:rPr>
                        <a:t>Tantardini</a:t>
                      </a:r>
                      <a:endParaRPr lang="it-CH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947069"/>
              </p:ext>
            </p:extLst>
          </p:nvPr>
        </p:nvGraphicFramePr>
        <p:xfrm>
          <a:off x="529545" y="2060848"/>
          <a:ext cx="60960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CH" dirty="0"/>
                        <a:t>AREA </a:t>
                      </a:r>
                      <a:r>
                        <a:rPr lang="it-CH"/>
                        <a:t>RAPPORTI</a:t>
                      </a:r>
                      <a:r>
                        <a:rPr lang="it-CH" baseline="0"/>
                        <a:t> </a:t>
                      </a:r>
                      <a:r>
                        <a:rPr lang="it-CH" baseline="0" smtClean="0"/>
                        <a:t>INTERNI ED ESTERNI</a:t>
                      </a:r>
                      <a:endParaRPr lang="it-CH" dirty="0"/>
                    </a:p>
                  </a:txBody>
                  <a:tcPr>
                    <a:solidFill>
                      <a:srgbClr val="2024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CH" b="1" dirty="0">
                          <a:solidFill>
                            <a:srgbClr val="006600"/>
                          </a:solidFill>
                        </a:rPr>
                        <a:t>Responsabile:</a:t>
                      </a:r>
                      <a:r>
                        <a:rPr lang="it-CH" b="1" baseline="0" dirty="0">
                          <a:solidFill>
                            <a:srgbClr val="006600"/>
                          </a:solidFill>
                        </a:rPr>
                        <a:t> Reto Pellanda</a:t>
                      </a:r>
                    </a:p>
                    <a:p>
                      <a:r>
                        <a:rPr lang="it-CH" b="1" baseline="0" dirty="0"/>
                        <a:t>Membri Area</a:t>
                      </a: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it-CH" baseline="0" dirty="0"/>
                        <a:t>Enzo </a:t>
                      </a:r>
                      <a:r>
                        <a:rPr lang="it-CH" baseline="0" dirty="0" err="1"/>
                        <a:t>Barenco</a:t>
                      </a:r>
                      <a:endParaRPr lang="it-CH" baseline="0" dirty="0"/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it-CH" baseline="0" dirty="0"/>
                        <a:t>Davide Corti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925239"/>
              </p:ext>
            </p:extLst>
          </p:nvPr>
        </p:nvGraphicFramePr>
        <p:xfrm>
          <a:off x="539552" y="3573016"/>
          <a:ext cx="60960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CH" dirty="0"/>
                        <a:t>AREA GESTIONE</a:t>
                      </a:r>
                      <a:r>
                        <a:rPr lang="it-CH" baseline="0" dirty="0"/>
                        <a:t> DEL TERRITORIO</a:t>
                      </a:r>
                      <a:endParaRPr lang="it-CH" dirty="0"/>
                    </a:p>
                  </a:txBody>
                  <a:tcPr>
                    <a:solidFill>
                      <a:srgbClr val="2024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CH" b="1" dirty="0">
                          <a:solidFill>
                            <a:srgbClr val="006600"/>
                          </a:solidFill>
                        </a:rPr>
                        <a:t>Responsabile:</a:t>
                      </a:r>
                      <a:r>
                        <a:rPr lang="it-CH" b="1" baseline="0" dirty="0">
                          <a:solidFill>
                            <a:srgbClr val="006600"/>
                          </a:solidFill>
                        </a:rPr>
                        <a:t> Enzo </a:t>
                      </a:r>
                      <a:r>
                        <a:rPr lang="it-CH" b="1" baseline="0" dirty="0" err="1">
                          <a:solidFill>
                            <a:srgbClr val="006600"/>
                          </a:solidFill>
                        </a:rPr>
                        <a:t>Barenco</a:t>
                      </a:r>
                      <a:endParaRPr lang="it-CH" b="1" baseline="0" dirty="0">
                        <a:solidFill>
                          <a:srgbClr val="006600"/>
                        </a:solidFill>
                      </a:endParaRPr>
                    </a:p>
                    <a:p>
                      <a:r>
                        <a:rPr lang="it-CH" b="1" baseline="0" dirty="0"/>
                        <a:t>Membri Area</a:t>
                      </a: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it-CH" baseline="0" dirty="0">
                          <a:solidFill>
                            <a:schemeClr val="tx1"/>
                          </a:solidFill>
                        </a:rPr>
                        <a:t>Reto Pellanda</a:t>
                      </a: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it-CH" baseline="0" dirty="0">
                          <a:solidFill>
                            <a:schemeClr val="tx1"/>
                          </a:solidFill>
                        </a:rPr>
                        <a:t>Bernardino Rossi</a:t>
                      </a: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it-CH" baseline="0" dirty="0">
                          <a:solidFill>
                            <a:schemeClr val="tx1"/>
                          </a:solidFill>
                        </a:rPr>
                        <a:t>Diego </a:t>
                      </a:r>
                      <a:r>
                        <a:rPr lang="it-CH" baseline="0" dirty="0" err="1">
                          <a:solidFill>
                            <a:schemeClr val="tx1"/>
                          </a:solidFill>
                        </a:rPr>
                        <a:t>Allio</a:t>
                      </a:r>
                      <a:endParaRPr lang="it-CH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C61EED0D-C665-47B2-92B7-5B8BFE6873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155775"/>
              </p:ext>
            </p:extLst>
          </p:nvPr>
        </p:nvGraphicFramePr>
        <p:xfrm>
          <a:off x="539552" y="5373216"/>
          <a:ext cx="60960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CH" dirty="0"/>
                        <a:t>AREA GIURIDICA  E LEGISLAZIONE</a:t>
                      </a:r>
                    </a:p>
                  </a:txBody>
                  <a:tcPr>
                    <a:solidFill>
                      <a:srgbClr val="2024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CH" b="1" dirty="0">
                          <a:solidFill>
                            <a:srgbClr val="006600"/>
                          </a:solidFill>
                        </a:rPr>
                        <a:t>Responsabile:</a:t>
                      </a:r>
                      <a:r>
                        <a:rPr lang="it-CH" b="1" baseline="0" dirty="0">
                          <a:solidFill>
                            <a:srgbClr val="006600"/>
                          </a:solidFill>
                        </a:rPr>
                        <a:t> Fabrizio Monaci</a:t>
                      </a:r>
                    </a:p>
                    <a:p>
                      <a:r>
                        <a:rPr lang="it-CH" b="1" baseline="0" dirty="0"/>
                        <a:t>Membri Area</a:t>
                      </a: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it-CH" baseline="0" dirty="0"/>
                        <a:t>Davide Corti</a:t>
                      </a: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it-CH" baseline="0" dirty="0"/>
                        <a:t>Enzo </a:t>
                      </a:r>
                      <a:r>
                        <a:rPr lang="it-CH" baseline="0" dirty="0" err="1"/>
                        <a:t>Barenco</a:t>
                      </a:r>
                      <a:endParaRPr lang="it-CH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23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36000">
                <a:srgbClr val="00CC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r>
              <a:rPr lang="it-CH" sz="2400" dirty="0"/>
              <a:t>Nessuna organizzazione «piramidale»</a:t>
            </a:r>
          </a:p>
          <a:p>
            <a:r>
              <a:rPr lang="it-CH" sz="2400" dirty="0"/>
              <a:t>Organizzazione collegiale, collaborativa e </a:t>
            </a:r>
            <a:r>
              <a:rPr lang="it-CH" sz="2400" dirty="0" err="1"/>
              <a:t>compartecipativa</a:t>
            </a:r>
            <a:endParaRPr lang="it-CH" sz="2400" dirty="0"/>
          </a:p>
          <a:p>
            <a:r>
              <a:rPr lang="it-CH" sz="2400" dirty="0"/>
              <a:t>Determinazione di aree di competenza</a:t>
            </a:r>
          </a:p>
          <a:p>
            <a:r>
              <a:rPr lang="it-CH" sz="2400" dirty="0"/>
              <a:t>Responsabilizzazione delle funzioni-competenze e relative deleghe</a:t>
            </a:r>
          </a:p>
          <a:p>
            <a:r>
              <a:rPr lang="it-CH" sz="2400" dirty="0"/>
              <a:t>Aree di competenza interdisciplinari fra di loro</a:t>
            </a:r>
          </a:p>
          <a:p>
            <a:r>
              <a:rPr lang="it-CH" sz="2400" dirty="0"/>
              <a:t>Responsabile di «area» membro di Comitato FCTI</a:t>
            </a:r>
          </a:p>
          <a:p>
            <a:r>
              <a:rPr lang="it-CH" sz="2400" dirty="0"/>
              <a:t>Supporto interno con gruppi di lavoro all’interno dell’area di competenza</a:t>
            </a:r>
          </a:p>
          <a:p>
            <a:r>
              <a:rPr lang="it-CH" sz="2400" dirty="0"/>
              <a:t>Possibilità di supporti e collaborazioni esterne</a:t>
            </a:r>
          </a:p>
          <a:p>
            <a:r>
              <a:rPr lang="it-CH" sz="2400" dirty="0"/>
              <a:t>Contatti diretti e vicinanza con la base (società e distretti)</a:t>
            </a:r>
          </a:p>
          <a:p>
            <a:endParaRPr lang="it-CH" sz="2400" dirty="0"/>
          </a:p>
          <a:p>
            <a:endParaRPr lang="it-CH" sz="2400" dirty="0"/>
          </a:p>
        </p:txBody>
      </p:sp>
      <p:sp>
        <p:nvSpPr>
          <p:cNvPr id="5" name="Rettangolo 4"/>
          <p:cNvSpPr/>
          <p:nvPr/>
        </p:nvSpPr>
        <p:spPr>
          <a:xfrm>
            <a:off x="467544" y="476672"/>
            <a:ext cx="8208912" cy="1008112"/>
          </a:xfrm>
          <a:prstGeom prst="rect">
            <a:avLst/>
          </a:prstGeom>
          <a:solidFill>
            <a:srgbClr val="0033CC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CH"/>
          </a:p>
        </p:txBody>
      </p:sp>
      <p:sp>
        <p:nvSpPr>
          <p:cNvPr id="6" name="CasellaDiTesto 5"/>
          <p:cNvSpPr txBox="1"/>
          <p:nvPr/>
        </p:nvSpPr>
        <p:spPr>
          <a:xfrm>
            <a:off x="2267744" y="469121"/>
            <a:ext cx="46479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CH" sz="6000" dirty="0">
                <a:solidFill>
                  <a:srgbClr val="FFFFFF"/>
                </a:solidFill>
              </a:rPr>
              <a:t>PRINCIPI BASE</a:t>
            </a:r>
          </a:p>
        </p:txBody>
      </p:sp>
      <p:sp>
        <p:nvSpPr>
          <p:cNvPr id="2" name="Rettangolo 1"/>
          <p:cNvSpPr/>
          <p:nvPr/>
        </p:nvSpPr>
        <p:spPr>
          <a:xfrm>
            <a:off x="467544" y="5949280"/>
            <a:ext cx="8208912" cy="720080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CH"/>
          </a:p>
        </p:txBody>
      </p:sp>
      <p:sp>
        <p:nvSpPr>
          <p:cNvPr id="7" name="CasellaDiTesto 6"/>
          <p:cNvSpPr txBox="1"/>
          <p:nvPr/>
        </p:nvSpPr>
        <p:spPr>
          <a:xfrm>
            <a:off x="964084" y="5877272"/>
            <a:ext cx="74243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CH" sz="2400" b="1" dirty="0">
                <a:solidFill>
                  <a:srgbClr val="FF0000"/>
                </a:solidFill>
              </a:rPr>
              <a:t>Le decisioni formali e vincolanti sono di competenza  del </a:t>
            </a:r>
          </a:p>
          <a:p>
            <a:r>
              <a:rPr lang="it-CH" sz="2400" b="1" dirty="0">
                <a:solidFill>
                  <a:srgbClr val="FF0000"/>
                </a:solidFill>
              </a:rPr>
              <a:t>plenum del Comitato Cantonale Centrale FCTI !</a:t>
            </a:r>
          </a:p>
        </p:txBody>
      </p:sp>
    </p:spTree>
    <p:extLst>
      <p:ext uri="{BB962C8B-B14F-4D97-AF65-F5344CB8AC3E}">
        <p14:creationId xmlns:p14="http://schemas.microsoft.com/office/powerpoint/2010/main" val="40741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arrotondato 15"/>
          <p:cNvSpPr/>
          <p:nvPr/>
        </p:nvSpPr>
        <p:spPr>
          <a:xfrm>
            <a:off x="755576" y="548680"/>
            <a:ext cx="2088232" cy="864096"/>
          </a:xfrm>
          <a:prstGeom prst="roundRect">
            <a:avLst/>
          </a:prstGeom>
          <a:solidFill>
            <a:srgbClr val="008231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CH" sz="1600" b="1" i="1" dirty="0">
                <a:solidFill>
                  <a:schemeClr val="bg1"/>
                </a:solidFill>
              </a:rPr>
              <a:t>AREA</a:t>
            </a:r>
          </a:p>
          <a:p>
            <a:pPr algn="ctr"/>
            <a:r>
              <a:rPr lang="it-CH" sz="1600" b="1" i="1" dirty="0">
                <a:solidFill>
                  <a:schemeClr val="bg1"/>
                </a:solidFill>
              </a:rPr>
              <a:t>COMUNICAZIONE</a:t>
            </a:r>
          </a:p>
          <a:p>
            <a:pPr algn="ctr"/>
            <a:r>
              <a:rPr lang="it-CH" sz="1600" b="1" i="1" dirty="0" smtClean="0">
                <a:solidFill>
                  <a:schemeClr val="bg1"/>
                </a:solidFill>
              </a:rPr>
              <a:t>S. Chiesa</a:t>
            </a:r>
            <a:endParaRPr lang="it-CH" sz="1600" b="1" i="1" dirty="0">
              <a:solidFill>
                <a:schemeClr val="bg1"/>
              </a:solidFill>
            </a:endParaRPr>
          </a:p>
        </p:txBody>
      </p:sp>
      <p:sp>
        <p:nvSpPr>
          <p:cNvPr id="17" name="Rettangolo arrotondato 16"/>
          <p:cNvSpPr/>
          <p:nvPr/>
        </p:nvSpPr>
        <p:spPr>
          <a:xfrm>
            <a:off x="6693254" y="2915926"/>
            <a:ext cx="2088232" cy="1008112"/>
          </a:xfrm>
          <a:prstGeom prst="roundRect">
            <a:avLst/>
          </a:prstGeom>
          <a:solidFill>
            <a:srgbClr val="008231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CH" sz="1600" b="1" i="1" dirty="0">
                <a:solidFill>
                  <a:schemeClr val="bg1"/>
                </a:solidFill>
              </a:rPr>
              <a:t>AREA</a:t>
            </a:r>
          </a:p>
          <a:p>
            <a:pPr algn="ctr"/>
            <a:r>
              <a:rPr lang="it-CH" sz="1600" b="1" i="1" dirty="0">
                <a:solidFill>
                  <a:schemeClr val="bg1"/>
                </a:solidFill>
              </a:rPr>
              <a:t>TIRO CANTONALE E PROVA DI TIRO</a:t>
            </a:r>
          </a:p>
          <a:p>
            <a:pPr algn="ctr"/>
            <a:r>
              <a:rPr lang="it-CH" sz="1600" b="1" i="1" dirty="0">
                <a:solidFill>
                  <a:schemeClr val="bg1"/>
                </a:solidFill>
              </a:rPr>
              <a:t>M. Riva</a:t>
            </a:r>
          </a:p>
        </p:txBody>
      </p:sp>
      <p:sp>
        <p:nvSpPr>
          <p:cNvPr id="4" name="Rettangolo arrotondato 3"/>
          <p:cNvSpPr/>
          <p:nvPr/>
        </p:nvSpPr>
        <p:spPr>
          <a:xfrm>
            <a:off x="290506" y="3573016"/>
            <a:ext cx="2337278" cy="904768"/>
          </a:xfrm>
          <a:prstGeom prst="roundRect">
            <a:avLst/>
          </a:prstGeom>
          <a:solidFill>
            <a:srgbClr val="008231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CH" sz="1600" b="1" i="1" dirty="0">
              <a:solidFill>
                <a:srgbClr val="003300"/>
              </a:solidFill>
            </a:endParaRPr>
          </a:p>
          <a:p>
            <a:pPr algn="ctr"/>
            <a:endParaRPr lang="it-CH" sz="1600" b="1" i="1" dirty="0">
              <a:solidFill>
                <a:srgbClr val="003300"/>
              </a:solidFill>
            </a:endParaRPr>
          </a:p>
          <a:p>
            <a:pPr algn="ctr"/>
            <a:r>
              <a:rPr lang="it-CH" sz="1600" b="1" i="1" dirty="0">
                <a:solidFill>
                  <a:schemeClr val="bg1"/>
                </a:solidFill>
              </a:rPr>
              <a:t>AREA</a:t>
            </a:r>
          </a:p>
          <a:p>
            <a:pPr algn="ctr"/>
            <a:r>
              <a:rPr lang="it-CH" sz="1600" b="1" i="1" dirty="0">
                <a:solidFill>
                  <a:schemeClr val="bg1"/>
                </a:solidFill>
              </a:rPr>
              <a:t>FORMAZIONE ED ESAMI</a:t>
            </a:r>
          </a:p>
          <a:p>
            <a:pPr algn="ctr"/>
            <a:r>
              <a:rPr lang="it-CH" sz="1600" b="1" i="1" dirty="0">
                <a:solidFill>
                  <a:schemeClr val="bg1"/>
                </a:solidFill>
              </a:rPr>
              <a:t>D. Corti</a:t>
            </a:r>
          </a:p>
          <a:p>
            <a:pPr algn="ctr"/>
            <a:endParaRPr lang="it-CH" sz="1600" b="1" i="1" dirty="0">
              <a:solidFill>
                <a:srgbClr val="003300"/>
              </a:solidFill>
            </a:endParaRPr>
          </a:p>
          <a:p>
            <a:pPr algn="ctr"/>
            <a:endParaRPr lang="it-CH" b="1" i="1" dirty="0">
              <a:solidFill>
                <a:srgbClr val="003300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3419872" y="188640"/>
            <a:ext cx="2276679" cy="873432"/>
          </a:xfrm>
          <a:prstGeom prst="roundRect">
            <a:avLst/>
          </a:prstGeom>
          <a:solidFill>
            <a:srgbClr val="008231">
              <a:alpha val="93725"/>
            </a:srgbClr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CH" sz="1600" b="1" i="1" dirty="0">
                <a:solidFill>
                  <a:schemeClr val="bg1"/>
                </a:solidFill>
              </a:rPr>
              <a:t>UFFICIO</a:t>
            </a:r>
          </a:p>
          <a:p>
            <a:pPr algn="ctr"/>
            <a:r>
              <a:rPr lang="it-CH" sz="1600" b="1" i="1" dirty="0">
                <a:solidFill>
                  <a:schemeClr val="bg1"/>
                </a:solidFill>
              </a:rPr>
              <a:t>PRESIDENZIALE</a:t>
            </a:r>
          </a:p>
          <a:p>
            <a:pPr algn="ctr"/>
            <a:r>
              <a:rPr lang="it-CH" sz="1600" b="1" i="1" dirty="0">
                <a:solidFill>
                  <a:schemeClr val="bg1"/>
                </a:solidFill>
              </a:rPr>
              <a:t>F. </a:t>
            </a:r>
            <a:r>
              <a:rPr lang="it-CH" sz="1600" b="1" i="1" dirty="0" err="1">
                <a:solidFill>
                  <a:schemeClr val="bg1"/>
                </a:solidFill>
              </a:rPr>
              <a:t>Regazzi</a:t>
            </a:r>
            <a:endParaRPr lang="it-CH" sz="1600" b="1" i="1" dirty="0">
              <a:solidFill>
                <a:schemeClr val="bg1"/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6516216" y="1412776"/>
            <a:ext cx="2276679" cy="873432"/>
          </a:xfrm>
          <a:prstGeom prst="roundRect">
            <a:avLst/>
          </a:prstGeom>
          <a:solidFill>
            <a:srgbClr val="008231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CH" sz="1600" b="1" i="1" dirty="0">
                <a:solidFill>
                  <a:schemeClr val="bg1"/>
                </a:solidFill>
              </a:rPr>
              <a:t>AREA</a:t>
            </a:r>
          </a:p>
          <a:p>
            <a:pPr algn="ctr"/>
            <a:r>
              <a:rPr lang="it-CH" sz="1600" b="1" i="1" dirty="0">
                <a:solidFill>
                  <a:schemeClr val="bg1"/>
                </a:solidFill>
              </a:rPr>
              <a:t>GESTIONE VENATORIA</a:t>
            </a:r>
          </a:p>
          <a:p>
            <a:pPr algn="ctr"/>
            <a:r>
              <a:rPr lang="it-CH" sz="1600" b="1" i="1" dirty="0" smtClean="0">
                <a:solidFill>
                  <a:schemeClr val="bg1"/>
                </a:solidFill>
              </a:rPr>
              <a:t>E. Barenco</a:t>
            </a:r>
            <a:endParaRPr lang="it-CH" sz="1600" b="1" i="1" dirty="0">
              <a:solidFill>
                <a:schemeClr val="bg1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290506" y="5066890"/>
            <a:ext cx="2088232" cy="792088"/>
          </a:xfrm>
          <a:prstGeom prst="roundRect">
            <a:avLst/>
          </a:prstGeom>
          <a:solidFill>
            <a:srgbClr val="008231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CH" sz="1600" b="1" i="1" dirty="0">
                <a:solidFill>
                  <a:schemeClr val="bg1"/>
                </a:solidFill>
              </a:rPr>
              <a:t>AREA GIURIDICA</a:t>
            </a:r>
          </a:p>
          <a:p>
            <a:pPr algn="ctr"/>
            <a:r>
              <a:rPr lang="it-CH" sz="1600" b="1" i="1" dirty="0">
                <a:solidFill>
                  <a:schemeClr val="bg1"/>
                </a:solidFill>
              </a:rPr>
              <a:t>E LEGISLATIVA</a:t>
            </a:r>
          </a:p>
          <a:p>
            <a:pPr algn="ctr"/>
            <a:r>
              <a:rPr lang="it-CH" sz="1600" b="1" i="1" dirty="0">
                <a:solidFill>
                  <a:schemeClr val="bg1"/>
                </a:solidFill>
              </a:rPr>
              <a:t>F. Monaci</a:t>
            </a:r>
          </a:p>
        </p:txBody>
      </p:sp>
      <p:sp>
        <p:nvSpPr>
          <p:cNvPr id="9" name="Rettangolo arrotondato 8"/>
          <p:cNvSpPr/>
          <p:nvPr/>
        </p:nvSpPr>
        <p:spPr>
          <a:xfrm>
            <a:off x="317461" y="2242800"/>
            <a:ext cx="2160240" cy="792088"/>
          </a:xfrm>
          <a:prstGeom prst="roundRect">
            <a:avLst/>
          </a:prstGeom>
          <a:solidFill>
            <a:srgbClr val="008231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CH" sz="1600" b="1" i="1" dirty="0">
                <a:solidFill>
                  <a:schemeClr val="bg1"/>
                </a:solidFill>
              </a:rPr>
              <a:t>AREA RAPPORTI</a:t>
            </a:r>
          </a:p>
          <a:p>
            <a:pPr algn="ctr"/>
            <a:r>
              <a:rPr lang="it-CH" sz="1600" b="1" i="1" dirty="0">
                <a:solidFill>
                  <a:schemeClr val="bg1"/>
                </a:solidFill>
              </a:rPr>
              <a:t>INTERNI ED ESTERNI</a:t>
            </a:r>
          </a:p>
          <a:p>
            <a:pPr algn="ctr"/>
            <a:r>
              <a:rPr lang="it-CH" sz="1600" b="1" i="1" dirty="0" smtClean="0">
                <a:solidFill>
                  <a:schemeClr val="bg1"/>
                </a:solidFill>
              </a:rPr>
              <a:t>A. Inselmini</a:t>
            </a:r>
            <a:endParaRPr lang="it-CH" sz="1600" b="1" i="1" dirty="0">
              <a:solidFill>
                <a:schemeClr val="bg1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3600401" y="5354922"/>
            <a:ext cx="2088232" cy="1008112"/>
          </a:xfrm>
          <a:prstGeom prst="roundRect">
            <a:avLst/>
          </a:prstGeom>
          <a:solidFill>
            <a:srgbClr val="008231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CH" sz="1600" b="1" i="1" dirty="0">
                <a:solidFill>
                  <a:schemeClr val="bg1"/>
                </a:solidFill>
              </a:rPr>
              <a:t>AREA FINANZE, SEGRETARIATO E LOGISTICA</a:t>
            </a:r>
          </a:p>
          <a:p>
            <a:pPr algn="ctr"/>
            <a:r>
              <a:rPr lang="it-CH" sz="1600" b="1" i="1" dirty="0">
                <a:solidFill>
                  <a:schemeClr val="bg1"/>
                </a:solidFill>
              </a:rPr>
              <a:t>M. </a:t>
            </a:r>
            <a:r>
              <a:rPr lang="it-CH" sz="1600" b="1" i="1" dirty="0" err="1">
                <a:solidFill>
                  <a:schemeClr val="bg1"/>
                </a:solidFill>
              </a:rPr>
              <a:t>Tamagni</a:t>
            </a:r>
            <a:endParaRPr lang="it-CH" sz="1600" b="1" i="1" dirty="0">
              <a:solidFill>
                <a:schemeClr val="bg1"/>
              </a:solidFill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6804248" y="4941168"/>
            <a:ext cx="2160240" cy="801424"/>
          </a:xfrm>
          <a:prstGeom prst="roundRect">
            <a:avLst>
              <a:gd name="adj" fmla="val 9955"/>
            </a:avLst>
          </a:prstGeom>
          <a:solidFill>
            <a:srgbClr val="008231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CH" sz="1600" b="1" i="1" dirty="0">
                <a:solidFill>
                  <a:schemeClr val="bg1"/>
                </a:solidFill>
              </a:rPr>
              <a:t>AREA GESTIONE DEL TERRITORIO </a:t>
            </a:r>
          </a:p>
          <a:p>
            <a:pPr algn="ctr"/>
            <a:r>
              <a:rPr lang="it-CH" sz="1600" b="1" i="1" dirty="0" smtClean="0">
                <a:solidFill>
                  <a:schemeClr val="bg1"/>
                </a:solidFill>
              </a:rPr>
              <a:t>C. Veglio</a:t>
            </a:r>
            <a:endParaRPr lang="it-CH" sz="1600" b="1" i="1" dirty="0">
              <a:solidFill>
                <a:schemeClr val="bg1"/>
              </a:solidFill>
            </a:endParaRPr>
          </a:p>
        </p:txBody>
      </p:sp>
      <p:sp>
        <p:nvSpPr>
          <p:cNvPr id="2" name="Rettangolo arrotondato 1"/>
          <p:cNvSpPr/>
          <p:nvPr/>
        </p:nvSpPr>
        <p:spPr>
          <a:xfrm>
            <a:off x="2843808" y="2348880"/>
            <a:ext cx="3384376" cy="2205766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CH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159153" y="2377317"/>
            <a:ext cx="29832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CH" sz="3200" b="1" dirty="0"/>
              <a:t>COMITATO </a:t>
            </a:r>
          </a:p>
          <a:p>
            <a:pPr algn="ctr"/>
            <a:r>
              <a:rPr lang="it-CH" sz="3200" b="1" dirty="0"/>
              <a:t>CENTRALE FCTI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653" y="3479217"/>
            <a:ext cx="1549729" cy="90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89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33CC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it-CH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LE SINGOLE AREE DI COMPETENZA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621472"/>
              </p:ext>
            </p:extLst>
          </p:nvPr>
        </p:nvGraphicFramePr>
        <p:xfrm>
          <a:off x="448320" y="1556792"/>
          <a:ext cx="6096000" cy="247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CH" dirty="0">
                          <a:solidFill>
                            <a:schemeClr val="tx1"/>
                          </a:solidFill>
                        </a:rPr>
                        <a:t>UFFICIO PRESIDENZIALE </a:t>
                      </a:r>
                    </a:p>
                  </a:txBody>
                  <a:tcPr>
                    <a:solidFill>
                      <a:srgbClr val="06C2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CH" b="1" i="1" dirty="0"/>
                        <a:t>Ambiti</a:t>
                      </a:r>
                      <a:r>
                        <a:rPr lang="it-CH" b="1" i="1" baseline="0" dirty="0"/>
                        <a:t> di competenza:</a:t>
                      </a:r>
                      <a:endParaRPr lang="it-CH" b="1" i="1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t-CH" dirty="0"/>
                        <a:t>Coordinazione</a:t>
                      </a:r>
                      <a:r>
                        <a:rPr lang="it-CH" baseline="0" dirty="0"/>
                        <a:t> e gestione sedute Comitato Centrale Cantonale</a:t>
                      </a:r>
                      <a:endParaRPr lang="it-CH" dirty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t-CH" dirty="0"/>
                        <a:t>Rapporti con Caccia Svizzera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t-CH" dirty="0"/>
                        <a:t>Gestione</a:t>
                      </a:r>
                      <a:r>
                        <a:rPr lang="it-CH" baseline="0" dirty="0"/>
                        <a:t> affari correnti amministrativi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t-CH" dirty="0"/>
                        <a:t>Contatti autorità cantonali, pool</a:t>
                      </a:r>
                      <a:r>
                        <a:rPr lang="it-CH" baseline="0" dirty="0"/>
                        <a:t> Tiro-Caccia-Pesca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t-CH" baseline="0" dirty="0"/>
                        <a:t>Commissione consultiva </a:t>
                      </a:r>
                      <a:endParaRPr lang="it-CH" dirty="0"/>
                    </a:p>
                  </a:txBody>
                  <a:tcPr>
                    <a:solidFill>
                      <a:srgbClr val="FBFB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17487"/>
              </p:ext>
            </p:extLst>
          </p:nvPr>
        </p:nvGraphicFramePr>
        <p:xfrm>
          <a:off x="457200" y="4174986"/>
          <a:ext cx="6096000" cy="247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CH" dirty="0">
                          <a:solidFill>
                            <a:schemeClr val="tx1"/>
                          </a:solidFill>
                        </a:rPr>
                        <a:t>AREA FINANZE,</a:t>
                      </a:r>
                      <a:r>
                        <a:rPr lang="it-CH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CH" dirty="0">
                          <a:solidFill>
                            <a:schemeClr val="tx1"/>
                          </a:solidFill>
                        </a:rPr>
                        <a:t>SEGRETARIATO E LOGISTICA</a:t>
                      </a:r>
                    </a:p>
                  </a:txBody>
                  <a:tcPr>
                    <a:solidFill>
                      <a:srgbClr val="06C2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CH" b="1" i="1" dirty="0"/>
                        <a:t>Ambiti</a:t>
                      </a:r>
                      <a:r>
                        <a:rPr lang="it-CH" b="1" i="1" baseline="0" dirty="0"/>
                        <a:t> di competenza:</a:t>
                      </a:r>
                      <a:endParaRPr lang="it-CH" b="1" i="1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it-CH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Gestione finanze FCTI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it-CH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Coordinazione segretariato FCTI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it-CH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Supporto</a:t>
                      </a:r>
                      <a:r>
                        <a:rPr lang="it-CH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amministrativo ufficio presidenziale e Comitato Centrale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t-CH" baseline="0" dirty="0"/>
                        <a:t>Coordinazione e gestione logistica e materiale FCTI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t-CH" dirty="0"/>
                        <a:t>Coordinazione</a:t>
                      </a:r>
                      <a:r>
                        <a:rPr lang="it-CH" baseline="0" dirty="0"/>
                        <a:t> eventi e manifestazioni FCTI</a:t>
                      </a:r>
                    </a:p>
                  </a:txBody>
                  <a:tcPr>
                    <a:solidFill>
                      <a:srgbClr val="FBFB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78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19324"/>
              </p:ext>
            </p:extLst>
          </p:nvPr>
        </p:nvGraphicFramePr>
        <p:xfrm>
          <a:off x="348208" y="288176"/>
          <a:ext cx="60960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CH" dirty="0">
                          <a:solidFill>
                            <a:schemeClr val="tx1"/>
                          </a:solidFill>
                        </a:rPr>
                        <a:t>AREA COMUNICAZIONE</a:t>
                      </a:r>
                    </a:p>
                  </a:txBody>
                  <a:tcPr>
                    <a:solidFill>
                      <a:srgbClr val="06C2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CH" b="1" i="1" dirty="0"/>
                        <a:t>Ambiti</a:t>
                      </a:r>
                      <a:r>
                        <a:rPr lang="it-CH" b="1" i="1" baseline="0" dirty="0"/>
                        <a:t> di competenza:</a:t>
                      </a:r>
                      <a:endParaRPr lang="it-CH" b="1" i="1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t-CH" dirty="0"/>
                        <a:t>Rapporti con i media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t-CH" dirty="0"/>
                        <a:t>Gestione della</a:t>
                      </a:r>
                      <a:r>
                        <a:rPr lang="it-CH" baseline="0" dirty="0"/>
                        <a:t> comunicazione FCTI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t-CH" dirty="0"/>
                        <a:t>Gestione</a:t>
                      </a:r>
                      <a:r>
                        <a:rPr lang="it-CH" baseline="0" dirty="0"/>
                        <a:t> sito web, newsletter, ecc.</a:t>
                      </a:r>
                      <a:endParaRPr lang="it-CH" dirty="0"/>
                    </a:p>
                  </a:txBody>
                  <a:tcPr>
                    <a:solidFill>
                      <a:srgbClr val="FBFB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837945"/>
              </p:ext>
            </p:extLst>
          </p:nvPr>
        </p:nvGraphicFramePr>
        <p:xfrm>
          <a:off x="323528" y="2071164"/>
          <a:ext cx="6120680" cy="2147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148">
                <a:tc>
                  <a:txBody>
                    <a:bodyPr/>
                    <a:lstStyle/>
                    <a:p>
                      <a:r>
                        <a:rPr lang="it-CH" dirty="0">
                          <a:solidFill>
                            <a:schemeClr val="tx1"/>
                          </a:solidFill>
                        </a:rPr>
                        <a:t>AREA TIRO CANTONALE E PROVA DI TIRO</a:t>
                      </a:r>
                    </a:p>
                  </a:txBody>
                  <a:tcPr>
                    <a:solidFill>
                      <a:srgbClr val="06C2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148">
                <a:tc>
                  <a:txBody>
                    <a:bodyPr/>
                    <a:lstStyle/>
                    <a:p>
                      <a:r>
                        <a:rPr lang="it-CH" b="1" i="1" dirty="0"/>
                        <a:t>Ambiti</a:t>
                      </a:r>
                      <a:r>
                        <a:rPr lang="it-CH" b="1" i="1" baseline="0" dirty="0"/>
                        <a:t> di competenza:</a:t>
                      </a:r>
                      <a:endParaRPr lang="it-CH" b="1" i="1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562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t-CH" dirty="0"/>
                        <a:t>Gestione</a:t>
                      </a:r>
                      <a:r>
                        <a:rPr lang="it-CH" baseline="0" dirty="0"/>
                        <a:t> e coordinazione Tiro Cantonale FCTI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t-CH" dirty="0"/>
                        <a:t>Gestione</a:t>
                      </a:r>
                      <a:r>
                        <a:rPr lang="it-CH" baseline="0" dirty="0"/>
                        <a:t> e coordinazione esame tiro aspiranti cacciatori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t-CH" baseline="0" dirty="0"/>
                        <a:t>Gestione e coordinazione prova periodica della precisione di tiro</a:t>
                      </a:r>
                      <a:endParaRPr lang="it-CH" dirty="0"/>
                    </a:p>
                  </a:txBody>
                  <a:tcPr>
                    <a:solidFill>
                      <a:srgbClr val="FBFB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378908"/>
              </p:ext>
            </p:extLst>
          </p:nvPr>
        </p:nvGraphicFramePr>
        <p:xfrm>
          <a:off x="323528" y="4345212"/>
          <a:ext cx="6096000" cy="220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CH" dirty="0">
                          <a:solidFill>
                            <a:schemeClr val="tx1"/>
                          </a:solidFill>
                        </a:rPr>
                        <a:t>AREA GESTIONE</a:t>
                      </a:r>
                      <a:r>
                        <a:rPr lang="it-CH" baseline="0" dirty="0">
                          <a:solidFill>
                            <a:schemeClr val="tx1"/>
                          </a:solidFill>
                        </a:rPr>
                        <a:t> VENATORIA</a:t>
                      </a:r>
                      <a:endParaRPr lang="it-C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6C2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CH" b="1" i="1" dirty="0"/>
                        <a:t>Ambiti</a:t>
                      </a:r>
                      <a:r>
                        <a:rPr lang="it-CH" b="1" i="1" baseline="0" dirty="0"/>
                        <a:t> di competenza:</a:t>
                      </a:r>
                      <a:endParaRPr lang="it-CH" b="1" i="1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t-CH" dirty="0"/>
                        <a:t>Coordinazione membri FCTI</a:t>
                      </a:r>
                      <a:r>
                        <a:rPr lang="it-CH" baseline="0" dirty="0"/>
                        <a:t> tematiche ungulati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t-CH" baseline="0" dirty="0"/>
                        <a:t>Coordinazione membri FCTI tematiche selvaggina minuta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t-CH" baseline="0" dirty="0"/>
                        <a:t>Coordinazione membri FCTI tematiche grandi predatori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t-CH" dirty="0"/>
                        <a:t>Supporto</a:t>
                      </a:r>
                      <a:r>
                        <a:rPr lang="it-CH" baseline="0" dirty="0"/>
                        <a:t> tecnico-scientifico FCTI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it-CH" dirty="0"/>
                    </a:p>
                  </a:txBody>
                  <a:tcPr>
                    <a:solidFill>
                      <a:srgbClr val="FBFB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578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955460"/>
              </p:ext>
            </p:extLst>
          </p:nvPr>
        </p:nvGraphicFramePr>
        <p:xfrm>
          <a:off x="395536" y="332656"/>
          <a:ext cx="60960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CH" dirty="0">
                          <a:solidFill>
                            <a:schemeClr val="tx1"/>
                          </a:solidFill>
                        </a:rPr>
                        <a:t>AREA FORMAZIONE</a:t>
                      </a:r>
                      <a:r>
                        <a:rPr lang="it-CH" baseline="0" dirty="0">
                          <a:solidFill>
                            <a:schemeClr val="tx1"/>
                          </a:solidFill>
                        </a:rPr>
                        <a:t> ED </a:t>
                      </a:r>
                      <a:r>
                        <a:rPr lang="it-CH" dirty="0">
                          <a:solidFill>
                            <a:schemeClr val="tx1"/>
                          </a:solidFill>
                        </a:rPr>
                        <a:t>ESAMI</a:t>
                      </a:r>
                    </a:p>
                  </a:txBody>
                  <a:tcPr>
                    <a:solidFill>
                      <a:srgbClr val="06C2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CH" b="1" i="1" dirty="0"/>
                        <a:t>Ambiti</a:t>
                      </a:r>
                      <a:r>
                        <a:rPr lang="it-CH" b="1" i="1" baseline="0" dirty="0"/>
                        <a:t> di competenza:</a:t>
                      </a:r>
                      <a:endParaRPr lang="it-CH" b="1" i="1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t-CH" baseline="0" dirty="0"/>
                        <a:t>Coordinazione membri FCTI commissioni formazione-esami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t-CH" dirty="0"/>
                        <a:t>Coordinazione</a:t>
                      </a:r>
                      <a:r>
                        <a:rPr lang="it-CH" baseline="0" dirty="0"/>
                        <a:t> formazione FCTI</a:t>
                      </a:r>
                      <a:endParaRPr lang="it-CH" dirty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t-CH" dirty="0"/>
                        <a:t>Coordinazione</a:t>
                      </a:r>
                      <a:r>
                        <a:rPr lang="it-CH" baseline="0" dirty="0"/>
                        <a:t> corso cani </a:t>
                      </a:r>
                      <a:r>
                        <a:rPr lang="it-CH" baseline="0" dirty="0" err="1"/>
                        <a:t>Opan</a:t>
                      </a:r>
                      <a:endParaRPr lang="it-CH" dirty="0"/>
                    </a:p>
                  </a:txBody>
                  <a:tcPr>
                    <a:solidFill>
                      <a:srgbClr val="FBFB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607361"/>
              </p:ext>
            </p:extLst>
          </p:nvPr>
        </p:nvGraphicFramePr>
        <p:xfrm>
          <a:off x="395536" y="2276872"/>
          <a:ext cx="60960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CH" dirty="0">
                          <a:solidFill>
                            <a:schemeClr val="tx1"/>
                          </a:solidFill>
                        </a:rPr>
                        <a:t>AREA RAPPORTI INTERNI</a:t>
                      </a:r>
                      <a:r>
                        <a:rPr lang="it-CH" baseline="0" dirty="0">
                          <a:solidFill>
                            <a:schemeClr val="tx1"/>
                          </a:solidFill>
                        </a:rPr>
                        <a:t> ED </a:t>
                      </a:r>
                      <a:r>
                        <a:rPr lang="it-CH" dirty="0">
                          <a:solidFill>
                            <a:schemeClr val="tx1"/>
                          </a:solidFill>
                        </a:rPr>
                        <a:t>ESTERNI</a:t>
                      </a:r>
                    </a:p>
                  </a:txBody>
                  <a:tcPr>
                    <a:solidFill>
                      <a:srgbClr val="06C2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CH" b="1" i="1" dirty="0"/>
                        <a:t>Ambiti</a:t>
                      </a:r>
                      <a:r>
                        <a:rPr lang="it-CH" b="1" i="1" baseline="0" dirty="0"/>
                        <a:t> di competenza:</a:t>
                      </a:r>
                      <a:endParaRPr lang="it-CH" b="1" i="1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t-CH" dirty="0"/>
                        <a:t>Gestione e promozione contatti Distretti FCTI</a:t>
                      </a:r>
                      <a:endParaRPr lang="it-CH" baseline="0" dirty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t-CH" dirty="0"/>
                        <a:t>Gestione</a:t>
                      </a:r>
                      <a:r>
                        <a:rPr lang="it-CH" baseline="0" dirty="0"/>
                        <a:t> e promozione contatti Società FCTI </a:t>
                      </a:r>
                      <a:endParaRPr lang="it-CH" dirty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t-CH" dirty="0"/>
                        <a:t>Gestione</a:t>
                      </a:r>
                      <a:r>
                        <a:rPr lang="it-CH" baseline="0" dirty="0"/>
                        <a:t> e promozione contatti Enti e Associazioni terze</a:t>
                      </a:r>
                      <a:endParaRPr lang="it-CH" dirty="0"/>
                    </a:p>
                  </a:txBody>
                  <a:tcPr>
                    <a:solidFill>
                      <a:srgbClr val="FBFB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238691"/>
              </p:ext>
            </p:extLst>
          </p:nvPr>
        </p:nvGraphicFramePr>
        <p:xfrm>
          <a:off x="392155" y="4221088"/>
          <a:ext cx="60960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CH" dirty="0">
                          <a:solidFill>
                            <a:schemeClr val="tx1"/>
                          </a:solidFill>
                        </a:rPr>
                        <a:t>AREA GESTIONE DEL</a:t>
                      </a:r>
                      <a:r>
                        <a:rPr lang="it-CH" baseline="0" dirty="0">
                          <a:solidFill>
                            <a:schemeClr val="tx1"/>
                          </a:solidFill>
                        </a:rPr>
                        <a:t> TERRITORIO</a:t>
                      </a:r>
                      <a:endParaRPr lang="it-C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6C2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CH" b="1" i="1" dirty="0"/>
                        <a:t>Ambiti</a:t>
                      </a:r>
                      <a:r>
                        <a:rPr lang="it-CH" b="1" i="1" baseline="0" dirty="0"/>
                        <a:t> di competenza:</a:t>
                      </a:r>
                      <a:endParaRPr lang="it-CH" b="1" i="1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t-CH" baseline="0" dirty="0"/>
                        <a:t>Promozione, coordinazione e gestione interventi di valorizzazione territorio e habitat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t-CH" baseline="0" dirty="0"/>
                        <a:t>Coordinazione con distretti e società</a:t>
                      </a:r>
                      <a:endParaRPr lang="it-CH" dirty="0"/>
                    </a:p>
                  </a:txBody>
                  <a:tcPr>
                    <a:solidFill>
                      <a:srgbClr val="FBFB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51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847375"/>
              </p:ext>
            </p:extLst>
          </p:nvPr>
        </p:nvGraphicFramePr>
        <p:xfrm>
          <a:off x="323528" y="476776"/>
          <a:ext cx="60960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CH" dirty="0">
                          <a:solidFill>
                            <a:schemeClr val="tx1"/>
                          </a:solidFill>
                        </a:rPr>
                        <a:t>AREA GIURIDICA </a:t>
                      </a:r>
                      <a:r>
                        <a:rPr lang="it-CH" baseline="0" dirty="0">
                          <a:solidFill>
                            <a:schemeClr val="tx1"/>
                          </a:solidFill>
                        </a:rPr>
                        <a:t> E LEGISLAZIONE</a:t>
                      </a:r>
                      <a:endParaRPr lang="it-C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6C2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CH" b="1" i="1" dirty="0"/>
                        <a:t>Ambiti</a:t>
                      </a:r>
                      <a:r>
                        <a:rPr lang="it-CH" b="1" i="1" baseline="0" dirty="0"/>
                        <a:t> di competenza:</a:t>
                      </a:r>
                      <a:endParaRPr lang="it-CH" b="1" i="1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t-CH" baseline="0" dirty="0"/>
                        <a:t>Supporto tecnico-giuridico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t-CH" baseline="0" dirty="0"/>
                        <a:t>Supervisione e analisi atti legislativi e normativi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it-CH" baseline="0" dirty="0"/>
                    </a:p>
                  </a:txBody>
                  <a:tcPr>
                    <a:solidFill>
                      <a:srgbClr val="FBFB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90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it-CH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ORGANIZZAZIONE AREE DI COMPETENZA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185041"/>
              </p:ext>
            </p:extLst>
          </p:nvPr>
        </p:nvGraphicFramePr>
        <p:xfrm>
          <a:off x="552806" y="3140968"/>
          <a:ext cx="60960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CH" dirty="0"/>
                        <a:t>AREA FINANZE,</a:t>
                      </a:r>
                      <a:r>
                        <a:rPr lang="it-CH" baseline="0" dirty="0"/>
                        <a:t> </a:t>
                      </a:r>
                      <a:r>
                        <a:rPr lang="it-CH" dirty="0"/>
                        <a:t>SEGRETARIATO E LOGISTICA</a:t>
                      </a:r>
                    </a:p>
                  </a:txBody>
                  <a:tcPr>
                    <a:solidFill>
                      <a:srgbClr val="2024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CH" b="1" dirty="0">
                          <a:solidFill>
                            <a:srgbClr val="03650F"/>
                          </a:solidFill>
                        </a:rPr>
                        <a:t>Responsabile:</a:t>
                      </a:r>
                      <a:r>
                        <a:rPr lang="it-CH" b="1" baseline="0" dirty="0">
                          <a:solidFill>
                            <a:srgbClr val="03650F"/>
                          </a:solidFill>
                        </a:rPr>
                        <a:t> Michele Tamagni</a:t>
                      </a:r>
                    </a:p>
                    <a:p>
                      <a:r>
                        <a:rPr lang="it-CH" b="1" baseline="0" dirty="0"/>
                        <a:t>Membri Area</a:t>
                      </a: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it-CH" baseline="0" dirty="0"/>
                        <a:t>Reto Pellanda</a:t>
                      </a: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it-CH" baseline="0" dirty="0">
                          <a:solidFill>
                            <a:schemeClr val="tx1"/>
                          </a:solidFill>
                        </a:rPr>
                        <a:t>Simona Tamagni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472501"/>
              </p:ext>
            </p:extLst>
          </p:nvPr>
        </p:nvGraphicFramePr>
        <p:xfrm>
          <a:off x="552806" y="1556792"/>
          <a:ext cx="60960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CH" dirty="0"/>
                        <a:t>UFFICIO PRESIDENZIALE</a:t>
                      </a:r>
                    </a:p>
                  </a:txBody>
                  <a:tcPr>
                    <a:solidFill>
                      <a:srgbClr val="2024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CH" b="1" dirty="0">
                          <a:solidFill>
                            <a:srgbClr val="006600"/>
                          </a:solidFill>
                        </a:rPr>
                        <a:t>Responsabile:</a:t>
                      </a:r>
                      <a:r>
                        <a:rPr lang="it-CH" b="1" baseline="0" dirty="0">
                          <a:solidFill>
                            <a:srgbClr val="006600"/>
                          </a:solidFill>
                        </a:rPr>
                        <a:t> Fabio </a:t>
                      </a:r>
                      <a:r>
                        <a:rPr lang="it-CH" b="1" baseline="0" dirty="0" err="1">
                          <a:solidFill>
                            <a:srgbClr val="006600"/>
                          </a:solidFill>
                        </a:rPr>
                        <a:t>Regazzi</a:t>
                      </a:r>
                      <a:endParaRPr lang="it-CH" b="1" baseline="0" dirty="0">
                        <a:solidFill>
                          <a:srgbClr val="006600"/>
                        </a:solidFill>
                      </a:endParaRPr>
                    </a:p>
                    <a:p>
                      <a:r>
                        <a:rPr lang="it-CH" b="1" baseline="0" dirty="0"/>
                        <a:t>Membri Area</a:t>
                      </a: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it-CH" baseline="0" dirty="0"/>
                        <a:t>Vicepresidente Marco </a:t>
                      </a:r>
                      <a:r>
                        <a:rPr lang="it-CH" baseline="0" dirty="0" err="1"/>
                        <a:t>Viglezio</a:t>
                      </a:r>
                      <a:endParaRPr lang="it-CH" baseline="0" dirty="0"/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it-CH" baseline="0" dirty="0" err="1"/>
                        <a:t>Resp</a:t>
                      </a:r>
                      <a:r>
                        <a:rPr lang="it-CH" baseline="0" dirty="0"/>
                        <a:t>. Area Finanze, segretariato e logistica Michele Tamagni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CF45D5E4-0405-457D-B8BA-537775C04B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320047"/>
              </p:ext>
            </p:extLst>
          </p:nvPr>
        </p:nvGraphicFramePr>
        <p:xfrm>
          <a:off x="564232" y="4725144"/>
          <a:ext cx="6096000" cy="247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CH" dirty="0"/>
                        <a:t>AREA COMUNICAZIONE</a:t>
                      </a:r>
                    </a:p>
                  </a:txBody>
                  <a:tcPr>
                    <a:solidFill>
                      <a:srgbClr val="2024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CH" b="1" dirty="0">
                          <a:solidFill>
                            <a:srgbClr val="006600"/>
                          </a:solidFill>
                        </a:rPr>
                        <a:t>Responsabile:</a:t>
                      </a:r>
                      <a:r>
                        <a:rPr lang="it-CH" b="1" baseline="0" dirty="0">
                          <a:solidFill>
                            <a:srgbClr val="006600"/>
                          </a:solidFill>
                        </a:rPr>
                        <a:t> Patrick Dal Mas</a:t>
                      </a:r>
                    </a:p>
                    <a:p>
                      <a:r>
                        <a:rPr lang="it-CH" b="1" baseline="0" dirty="0"/>
                        <a:t>Membri Area</a:t>
                      </a: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it-CH" baseline="0" dirty="0">
                          <a:solidFill>
                            <a:schemeClr val="tx1"/>
                          </a:solidFill>
                        </a:rPr>
                        <a:t>Marco </a:t>
                      </a:r>
                      <a:r>
                        <a:rPr lang="it-CH" baseline="0" dirty="0" err="1">
                          <a:solidFill>
                            <a:schemeClr val="tx1"/>
                          </a:solidFill>
                        </a:rPr>
                        <a:t>Viglezio</a:t>
                      </a:r>
                      <a:endParaRPr lang="it-CH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it-CH" baseline="0" dirty="0">
                          <a:solidFill>
                            <a:schemeClr val="tx1"/>
                          </a:solidFill>
                        </a:rPr>
                        <a:t>Giaele </a:t>
                      </a:r>
                      <a:r>
                        <a:rPr lang="it-CH" baseline="0" dirty="0" err="1">
                          <a:solidFill>
                            <a:schemeClr val="tx1"/>
                          </a:solidFill>
                        </a:rPr>
                        <a:t>Gilardi</a:t>
                      </a:r>
                      <a:r>
                        <a:rPr lang="it-CH" baseline="0" dirty="0">
                          <a:solidFill>
                            <a:schemeClr val="tx1"/>
                          </a:solidFill>
                        </a:rPr>
                        <a:t> (gestione sito)</a:t>
                      </a: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it-CH" baseline="0" dirty="0">
                          <a:solidFill>
                            <a:schemeClr val="tx1"/>
                          </a:solidFill>
                        </a:rPr>
                        <a:t>Kevin </a:t>
                      </a:r>
                      <a:r>
                        <a:rPr lang="it-CH" baseline="0" dirty="0" err="1">
                          <a:solidFill>
                            <a:schemeClr val="tx1"/>
                          </a:solidFill>
                        </a:rPr>
                        <a:t>Cescotta</a:t>
                      </a:r>
                      <a:r>
                        <a:rPr lang="it-CH" baseline="0" dirty="0">
                          <a:solidFill>
                            <a:schemeClr val="tx1"/>
                          </a:solidFill>
                        </a:rPr>
                        <a:t> (fotografo FCTI)</a:t>
                      </a: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it-CH" baseline="0" dirty="0" err="1">
                          <a:solidFill>
                            <a:schemeClr val="tx1"/>
                          </a:solidFill>
                        </a:rPr>
                        <a:t>Max</a:t>
                      </a:r>
                      <a:r>
                        <a:rPr lang="it-CH" baseline="0" dirty="0">
                          <a:solidFill>
                            <a:schemeClr val="tx1"/>
                          </a:solidFill>
                        </a:rPr>
                        <a:t> Galli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endParaRPr lang="it-CH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84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464101"/>
              </p:ext>
            </p:extLst>
          </p:nvPr>
        </p:nvGraphicFramePr>
        <p:xfrm>
          <a:off x="323528" y="439544"/>
          <a:ext cx="60960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CH" dirty="0"/>
                        <a:t>AREA TIRO</a:t>
                      </a:r>
                      <a:r>
                        <a:rPr lang="it-CH" baseline="0" dirty="0"/>
                        <a:t> CANTONALE E PROVA DI TIRO</a:t>
                      </a:r>
                      <a:endParaRPr lang="it-CH" dirty="0"/>
                    </a:p>
                  </a:txBody>
                  <a:tcPr>
                    <a:solidFill>
                      <a:srgbClr val="2024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CH" b="1" dirty="0">
                          <a:solidFill>
                            <a:srgbClr val="006600"/>
                          </a:solidFill>
                        </a:rPr>
                        <a:t>Responsabile:</a:t>
                      </a:r>
                      <a:r>
                        <a:rPr lang="it-CH" b="1" baseline="0" dirty="0">
                          <a:solidFill>
                            <a:srgbClr val="006600"/>
                          </a:solidFill>
                        </a:rPr>
                        <a:t> Maurizio Riva</a:t>
                      </a:r>
                    </a:p>
                    <a:p>
                      <a:r>
                        <a:rPr lang="it-CH" b="1" baseline="0" dirty="0"/>
                        <a:t>Membri Area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it-CH" baseline="0" dirty="0"/>
                        <a:t>Michele Tamagni        </a:t>
                      </a: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it-CH" baseline="0" dirty="0"/>
                        <a:t>Enzo </a:t>
                      </a:r>
                      <a:r>
                        <a:rPr lang="it-CH" baseline="0" dirty="0" err="1"/>
                        <a:t>Barenco</a:t>
                      </a:r>
                      <a:r>
                        <a:rPr lang="it-CH" baseline="0" dirty="0"/>
                        <a:t>               </a:t>
                      </a: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it-CH" baseline="0" dirty="0"/>
                        <a:t>Davide Corti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it-CH" baseline="0" dirty="0">
                          <a:solidFill>
                            <a:schemeClr val="tx1"/>
                          </a:solidFill>
                        </a:rPr>
                        <a:t>Roberto Cavanna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it-CH" baseline="0" dirty="0">
                          <a:solidFill>
                            <a:schemeClr val="tx1"/>
                          </a:solidFill>
                        </a:rPr>
                        <a:t>Marzio Barberis</a:t>
                      </a: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it-CH" baseline="0" dirty="0">
                          <a:solidFill>
                            <a:schemeClr val="tx1"/>
                          </a:solidFill>
                        </a:rPr>
                        <a:t>Renato </a:t>
                      </a:r>
                      <a:r>
                        <a:rPr lang="it-CH" baseline="0" dirty="0" err="1">
                          <a:solidFill>
                            <a:schemeClr val="tx1"/>
                          </a:solidFill>
                        </a:rPr>
                        <a:t>Fiscalini</a:t>
                      </a:r>
                      <a:endParaRPr lang="it-CH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it-CH" baseline="0" dirty="0">
                          <a:solidFill>
                            <a:schemeClr val="tx1"/>
                          </a:solidFill>
                        </a:rPr>
                        <a:t>Stelio Tantardini</a:t>
                      </a: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endParaRPr lang="it-CH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599244"/>
              </p:ext>
            </p:extLst>
          </p:nvPr>
        </p:nvGraphicFramePr>
        <p:xfrm>
          <a:off x="323528" y="3998808"/>
          <a:ext cx="609600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CH" dirty="0"/>
                        <a:t>AREA GESTIONE</a:t>
                      </a:r>
                      <a:r>
                        <a:rPr lang="it-CH" baseline="0" dirty="0"/>
                        <a:t> VENATORIA</a:t>
                      </a:r>
                      <a:endParaRPr lang="it-CH" dirty="0"/>
                    </a:p>
                  </a:txBody>
                  <a:tcPr>
                    <a:solidFill>
                      <a:srgbClr val="2024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CH" b="1" dirty="0">
                          <a:solidFill>
                            <a:srgbClr val="006600"/>
                          </a:solidFill>
                        </a:rPr>
                        <a:t>Responsabile:</a:t>
                      </a:r>
                      <a:r>
                        <a:rPr lang="it-CH" b="1" baseline="0" dirty="0">
                          <a:solidFill>
                            <a:srgbClr val="006600"/>
                          </a:solidFill>
                        </a:rPr>
                        <a:t> Marco Viglezio</a:t>
                      </a:r>
                    </a:p>
                    <a:p>
                      <a:r>
                        <a:rPr lang="it-CH" b="1" baseline="0" dirty="0"/>
                        <a:t>Membri Area</a:t>
                      </a: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it-CH" baseline="0" dirty="0"/>
                        <a:t>Enzo </a:t>
                      </a:r>
                      <a:r>
                        <a:rPr lang="it-CH" baseline="0" dirty="0" err="1"/>
                        <a:t>Barenco</a:t>
                      </a:r>
                      <a:r>
                        <a:rPr lang="it-CH" baseline="0" dirty="0"/>
                        <a:t>              </a:t>
                      </a: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it-CH" baseline="0" dirty="0"/>
                        <a:t>Fabio Regazzi </a:t>
                      </a: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it-CH" baseline="0" dirty="0">
                          <a:solidFill>
                            <a:schemeClr val="tx1"/>
                          </a:solidFill>
                        </a:rPr>
                        <a:t>Maurizio Riva</a:t>
                      </a: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it-CH" baseline="0" dirty="0">
                          <a:solidFill>
                            <a:schemeClr val="tx1"/>
                          </a:solidFill>
                        </a:rPr>
                        <a:t>Aaron Balli</a:t>
                      </a: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it-CH" baseline="0" dirty="0">
                          <a:solidFill>
                            <a:schemeClr val="tx1"/>
                          </a:solidFill>
                        </a:rPr>
                        <a:t>Roberto Cavanna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41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474</TotalTime>
  <Words>591</Words>
  <Application>Microsoft Office PowerPoint</Application>
  <PresentationFormat>Presentazione su schermo (4:3)</PresentationFormat>
  <Paragraphs>160</Paragraphs>
  <Slides>10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LE SINGOLE AREE DI COMPETENZA</vt:lpstr>
      <vt:lpstr>Presentazione standard di PowerPoint</vt:lpstr>
      <vt:lpstr>Presentazione standard di PowerPoint</vt:lpstr>
      <vt:lpstr>Presentazione standard di PowerPoint</vt:lpstr>
      <vt:lpstr>ORGANIZZAZIONE AREE DI COMPETENZA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Michele</dc:creator>
  <cp:lastModifiedBy>Gilardi Giaele</cp:lastModifiedBy>
  <cp:revision>89</cp:revision>
  <cp:lastPrinted>2018-10-25T20:18:30Z</cp:lastPrinted>
  <dcterms:created xsi:type="dcterms:W3CDTF">2011-11-04T19:57:32Z</dcterms:created>
  <dcterms:modified xsi:type="dcterms:W3CDTF">2023-01-11T09:33:11Z</dcterms:modified>
</cp:coreProperties>
</file>